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3" r:id="rId2"/>
    <p:sldMasterId id="2147483706" r:id="rId3"/>
  </p:sldMasterIdLst>
  <p:notesMasterIdLst>
    <p:notesMasterId r:id="rId28"/>
  </p:notesMasterIdLst>
  <p:handoutMasterIdLst>
    <p:handoutMasterId r:id="rId29"/>
  </p:handoutMasterIdLst>
  <p:sldIdLst>
    <p:sldId id="274" r:id="rId4"/>
    <p:sldId id="276" r:id="rId5"/>
    <p:sldId id="545" r:id="rId6"/>
    <p:sldId id="636" r:id="rId7"/>
    <p:sldId id="640" r:id="rId8"/>
    <p:sldId id="639" r:id="rId9"/>
    <p:sldId id="638" r:id="rId10"/>
    <p:sldId id="641" r:id="rId11"/>
    <p:sldId id="642" r:id="rId12"/>
    <p:sldId id="650" r:id="rId13"/>
    <p:sldId id="653" r:id="rId14"/>
    <p:sldId id="644" r:id="rId15"/>
    <p:sldId id="654" r:id="rId16"/>
    <p:sldId id="646" r:id="rId17"/>
    <p:sldId id="647" r:id="rId18"/>
    <p:sldId id="648" r:id="rId19"/>
    <p:sldId id="649" r:id="rId20"/>
    <p:sldId id="581" r:id="rId21"/>
    <p:sldId id="633" r:id="rId22"/>
    <p:sldId id="349" r:id="rId23"/>
    <p:sldId id="478" r:id="rId24"/>
    <p:sldId id="614" r:id="rId25"/>
    <p:sldId id="608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1. Advanced authentication with 802.1X" id="{4828EE66-7586-4C84-A7A4-917B98986C1D}">
          <p14:sldIdLst>
            <p14:sldId id="545"/>
            <p14:sldId id="636"/>
            <p14:sldId id="640"/>
            <p14:sldId id="639"/>
            <p14:sldId id="638"/>
            <p14:sldId id="641"/>
            <p14:sldId id="642"/>
            <p14:sldId id="650"/>
          </p14:sldIdLst>
        </p14:section>
        <p14:section name="2. Wireless networking concepts" id="{FC2D52DF-BFA0-48FD-8D18-4DA19DB1A01E}">
          <p14:sldIdLst>
            <p14:sldId id="653"/>
            <p14:sldId id="644"/>
            <p14:sldId id="654"/>
            <p14:sldId id="646"/>
            <p14:sldId id="647"/>
            <p14:sldId id="648"/>
            <p14:sldId id="649"/>
            <p14:sldId id="581"/>
          </p14:sldIdLst>
        </p14:section>
        <p14:section name="6. Demo" id="{979BE68F-1BCC-4402-ACB9-34B768C3000F}">
          <p14:sldIdLst>
            <p14:sldId id="633"/>
          </p14:sldIdLst>
        </p14:section>
        <p14:section name="Conclusion" id="{10E03AB1-9AA8-4E86-9A64-D741901E50A2}">
          <p14:sldIdLst>
            <p14:sldId id="349"/>
            <p14:sldId id="478"/>
            <p14:sldId id="614"/>
            <p14:sldId id="60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6094C8"/>
    <a:srgbClr val="C4D7EA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20" autoAdjust="0"/>
  </p:normalViewPr>
  <p:slideViewPr>
    <p:cSldViewPr snapToGrid="0" showGuides="1">
      <p:cViewPr varScale="1">
        <p:scale>
          <a:sx n="111" d="100"/>
          <a:sy n="111" d="100"/>
        </p:scale>
        <p:origin x="420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24.6.2022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6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79892" y="3310569"/>
            <a:ext cx="1915477" cy="2073028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40461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581396"/>
            <a:ext cx="2404872" cy="11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53963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694614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986134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10986134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89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7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0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2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5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arning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442" y="519236"/>
            <a:ext cx="9509760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69806"/>
            <a:ext cx="9509602" cy="4326192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600"/>
              </a:spcAft>
              <a:buNone/>
              <a:defRPr sz="2200"/>
            </a:lvl1pPr>
            <a:lvl2pPr marL="401637" indent="-342900">
              <a:spcBef>
                <a:spcPts val="1800"/>
              </a:spcBef>
              <a:buFont typeface="+mj-lt"/>
              <a:buAutoNum type="alphaUcPeriod"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Confidential – For Training Purposes Only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1581" y="2374047"/>
            <a:ext cx="2700285" cy="2922387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74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64716" y="2374047"/>
            <a:ext cx="2457149" cy="2659253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4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7791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0923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4"/>
            <a:ext cx="10961783" cy="9283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4D6003-8C5F-4462-A86F-8F583D2B0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99" y="245591"/>
            <a:ext cx="1882262" cy="7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9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6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4687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7164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4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9060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2665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038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67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4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95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7449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878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121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9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87" r:id="rId15"/>
    <p:sldLayoutId id="2147483690" r:id="rId16"/>
    <p:sldLayoutId id="2147483691" r:id="rId17"/>
    <p:sldLayoutId id="2147483727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60591"/>
            <a:ext cx="847346" cy="4450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30728" y="6441416"/>
            <a:ext cx="251671" cy="22159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r">
              <a:lnSpc>
                <a:spcPct val="90000"/>
              </a:lnSpc>
            </a:pPr>
            <a:fld id="{DC2F7041-B349-41E1-9410-B2256D05E940}" type="slidenum">
              <a:rPr lang="en-US" sz="1600" smtClean="0">
                <a:solidFill>
                  <a:srgbClr val="646569"/>
                </a:solidFill>
              </a:rPr>
              <a:pPr algn="r">
                <a:lnSpc>
                  <a:spcPct val="90000"/>
                </a:lnSpc>
              </a:pPr>
              <a:t>‹#›</a:t>
            </a:fld>
            <a:endParaRPr lang="en-US" sz="1600" dirty="0">
              <a:solidFill>
                <a:srgbClr val="646569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1"/>
            <a:ext cx="12192000" cy="182880"/>
            <a:chOff x="0" y="-1"/>
            <a:chExt cx="12192000" cy="182880"/>
          </a:xfrm>
        </p:grpSpPr>
        <p:sp>
          <p:nvSpPr>
            <p:cNvPr id="8" name="Rectangle 7"/>
            <p:cNvSpPr/>
            <p:nvPr userDrawn="1"/>
          </p:nvSpPr>
          <p:spPr bwMode="ltGray">
            <a:xfrm>
              <a:off x="0" y="-1"/>
              <a:ext cx="12192000" cy="18288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" name="Rectangle 10"/>
            <p:cNvSpPr/>
            <p:nvPr userDrawn="1"/>
          </p:nvSpPr>
          <p:spPr bwMode="ltGray">
            <a:xfrm>
              <a:off x="1456946" y="-1"/>
              <a:ext cx="10735054" cy="182880"/>
            </a:xfrm>
            <a:custGeom>
              <a:avLst/>
              <a:gdLst>
                <a:gd name="connsiteX0" fmla="*/ 0 w 10735054"/>
                <a:gd name="connsiteY0" fmla="*/ 0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0 w 10735054"/>
                <a:gd name="connsiteY4" fmla="*/ 0 h 182880"/>
                <a:gd name="connsiteX0" fmla="*/ 969264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9692640 w 10735054"/>
                <a:gd name="connsiteY4" fmla="*/ 9144 h 182880"/>
                <a:gd name="connsiteX0" fmla="*/ 745236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7452360 w 10735054"/>
                <a:gd name="connsiteY4" fmla="*/ 9144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5054" h="182880">
                  <a:moveTo>
                    <a:pt x="7452360" y="9144"/>
                  </a:moveTo>
                  <a:lnTo>
                    <a:pt x="10735054" y="0"/>
                  </a:lnTo>
                  <a:lnTo>
                    <a:pt x="10735054" y="182880"/>
                  </a:lnTo>
                  <a:lnTo>
                    <a:pt x="0" y="182880"/>
                  </a:lnTo>
                  <a:lnTo>
                    <a:pt x="7452360" y="9144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54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461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88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85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87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84.png"/><Relationship Id="rId15" Type="http://schemas.openxmlformats.org/officeDocument/2006/relationships/image" Target="../media/image89.jpeg"/><Relationship Id="rId23" Type="http://schemas.openxmlformats.org/officeDocument/2006/relationships/image" Target="../media/image93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91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86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848" y="1187789"/>
            <a:ext cx="3803541" cy="710385"/>
          </a:xfrm>
        </p:spPr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Lecture 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68" y="47636"/>
            <a:ext cx="10965303" cy="1247745"/>
          </a:xfrm>
        </p:spPr>
        <p:txBody>
          <a:bodyPr>
            <a:noAutofit/>
          </a:bodyPr>
          <a:lstStyle/>
          <a:p>
            <a:r>
              <a:rPr lang="en-US" sz="4000" dirty="0"/>
              <a:t>Authentication with 802.1X.</a:t>
            </a:r>
            <a:br>
              <a:rPr lang="en-US" sz="4000" dirty="0"/>
            </a:br>
            <a:r>
              <a:rPr lang="en-US" sz="4000" dirty="0"/>
              <a:t>Wireless networking concepts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7" name="Picture 6" descr="Chart, diagram, radar chart&#10;&#10;Description automatically generated">
            <a:extLst>
              <a:ext uri="{FF2B5EF4-FFF2-40B4-BE49-F238E27FC236}">
                <a16:creationId xmlns:a16="http://schemas.microsoft.com/office/drawing/2014/main" id="{CA5CBF4C-42FB-478B-AE67-E569B84E5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11" y="1865187"/>
            <a:ext cx="4030577" cy="293374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533C73-6B2B-408A-A201-EC7DB078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Access Protection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7A1C9-A14B-4F49-91AF-00FF6B1F3E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4731D-2071-4190-92F8-7EA1CA059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42" y="1331494"/>
            <a:ext cx="8962189" cy="52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2292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Wireless networking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47281"/>
      </p:ext>
    </p:extLst>
  </p:cSld>
  <p:clrMapOvr>
    <a:masterClrMapping/>
  </p:clrMapOvr>
  <p:transition spd="slow" advClick="0" advTm="5000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74A1E5-1226-43AE-81D1-873E045E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 vs Wireless?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F2CFF-2991-44EF-A2D8-B49471CCF9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002620-A8D2-4705-84CA-50AA8590605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208" y="1384345"/>
            <a:ext cx="5635792" cy="520223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Speed</a:t>
            </a:r>
          </a:p>
          <a:p>
            <a:r>
              <a:rPr lang="en-US" dirty="0"/>
              <a:t>Signal quality</a:t>
            </a:r>
          </a:p>
          <a:p>
            <a:r>
              <a:rPr lang="en-US" dirty="0"/>
              <a:t>Mobility</a:t>
            </a:r>
          </a:p>
          <a:p>
            <a:r>
              <a:rPr lang="en-US" dirty="0"/>
              <a:t>Device adaptability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Interference</a:t>
            </a:r>
          </a:p>
        </p:txBody>
      </p:sp>
      <p:pic>
        <p:nvPicPr>
          <p:cNvPr id="1026" name="Picture 2" descr="Ð ÐµÐ·ÑÐ»ÑÐ°Ñ Ñ Ð¸Ð·Ð¾Ð±ÑÐ°Ð¶ÐµÐ½Ð¸Ðµ Ð·Ð° wifi vs cable">
            <a:extLst>
              <a:ext uri="{FF2B5EF4-FFF2-40B4-BE49-F238E27FC236}">
                <a16:creationId xmlns:a16="http://schemas.microsoft.com/office/drawing/2014/main" id="{869257E2-CA3B-44C5-83BC-65AC45090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45" y="1282226"/>
            <a:ext cx="3351501" cy="160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C1730-3E3E-4DD6-8D7F-B473E072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56" y="1282226"/>
            <a:ext cx="4951663" cy="49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0506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BE46F0-24E1-44BD-8C78-81B550D9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standards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16C6F-92B0-492E-9435-558EF8D1E5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F7FAE0A-0832-46AF-A3EE-A451C00B5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233725"/>
              </p:ext>
            </p:extLst>
          </p:nvPr>
        </p:nvGraphicFramePr>
        <p:xfrm>
          <a:off x="989850" y="1617834"/>
          <a:ext cx="10212300" cy="472186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728402">
                  <a:extLst>
                    <a:ext uri="{9D8B030D-6E8A-4147-A177-3AD203B41FA5}">
                      <a16:colId xmlns:a16="http://schemas.microsoft.com/office/drawing/2014/main" val="3104030606"/>
                    </a:ext>
                  </a:extLst>
                </a:gridCol>
                <a:gridCol w="1189398">
                  <a:extLst>
                    <a:ext uri="{9D8B030D-6E8A-4147-A177-3AD203B41FA5}">
                      <a16:colId xmlns:a16="http://schemas.microsoft.com/office/drawing/2014/main" val="3141994152"/>
                    </a:ext>
                  </a:extLst>
                </a:gridCol>
                <a:gridCol w="1458900">
                  <a:extLst>
                    <a:ext uri="{9D8B030D-6E8A-4147-A177-3AD203B41FA5}">
                      <a16:colId xmlns:a16="http://schemas.microsoft.com/office/drawing/2014/main" val="4226809733"/>
                    </a:ext>
                  </a:extLst>
                </a:gridCol>
                <a:gridCol w="1458900">
                  <a:extLst>
                    <a:ext uri="{9D8B030D-6E8A-4147-A177-3AD203B41FA5}">
                      <a16:colId xmlns:a16="http://schemas.microsoft.com/office/drawing/2014/main" val="6213351"/>
                    </a:ext>
                  </a:extLst>
                </a:gridCol>
                <a:gridCol w="1458900">
                  <a:extLst>
                    <a:ext uri="{9D8B030D-6E8A-4147-A177-3AD203B41FA5}">
                      <a16:colId xmlns:a16="http://schemas.microsoft.com/office/drawing/2014/main" val="1975315332"/>
                    </a:ext>
                  </a:extLst>
                </a:gridCol>
                <a:gridCol w="1458900">
                  <a:extLst>
                    <a:ext uri="{9D8B030D-6E8A-4147-A177-3AD203B41FA5}">
                      <a16:colId xmlns:a16="http://schemas.microsoft.com/office/drawing/2014/main" val="1433255963"/>
                    </a:ext>
                  </a:extLst>
                </a:gridCol>
                <a:gridCol w="1458900">
                  <a:extLst>
                    <a:ext uri="{9D8B030D-6E8A-4147-A177-3AD203B41FA5}">
                      <a16:colId xmlns:a16="http://schemas.microsoft.com/office/drawing/2014/main" val="3275180276"/>
                    </a:ext>
                  </a:extLst>
                </a:gridCol>
              </a:tblGrid>
              <a:tr h="663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IEEE Standard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802.11b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802.11a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802.11g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noProof="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802.11n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802.11ac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802.11ax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92047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Friendly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WiFi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WiFi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WiFi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WiFi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WiFi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WiFi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053239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 adopted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863152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2.4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2.4/5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2.4/5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686912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data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 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54 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54 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450 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1.7 Gbps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2.4 Gbps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429784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Typical range </a:t>
                      </a:r>
                      <a:b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indoors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35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35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38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35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916180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Typical range </a:t>
                      </a:r>
                      <a:b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outdoors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28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809326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B46EB9-9D92-4EEE-A8C0-A88821B6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C5579-D184-425A-B37B-957419A2A8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86293"/>
            <a:ext cx="7856538" cy="5202237"/>
          </a:xfrm>
        </p:spPr>
        <p:txBody>
          <a:bodyPr/>
          <a:lstStyle/>
          <a:p>
            <a:r>
              <a:rPr lang="en-US" dirty="0"/>
              <a:t>SSID: Service Set Identifier</a:t>
            </a:r>
          </a:p>
          <a:p>
            <a:r>
              <a:rPr lang="en-US" dirty="0"/>
              <a:t>This is the name of the wireless network</a:t>
            </a:r>
            <a:br>
              <a:rPr lang="en-US" dirty="0"/>
            </a:br>
            <a:r>
              <a:rPr lang="en-US" dirty="0"/>
              <a:t>(not the Access Point name)</a:t>
            </a:r>
          </a:p>
          <a:p>
            <a:r>
              <a:rPr lang="en-US" dirty="0"/>
              <a:t>It is up to 32 characters in length</a:t>
            </a:r>
          </a:p>
          <a:p>
            <a:r>
              <a:rPr lang="en-US" dirty="0"/>
              <a:t>A single AP can broadcast multiple SSIDs</a:t>
            </a:r>
          </a:p>
          <a:p>
            <a:r>
              <a:rPr lang="en-US" dirty="0"/>
              <a:t>Should you hide your SSID?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D811-4A4D-4E6D-9C8C-BCF2C39A62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3E0B0-83E4-4D2C-A9C3-E94B20869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525" y="1596231"/>
            <a:ext cx="33718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8531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B6B8F-3846-40D3-B8D9-7A700070A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Hiding the SSID (“not the best” security)</a:t>
            </a:r>
          </a:p>
          <a:p>
            <a:r>
              <a:rPr lang="en-US" dirty="0"/>
              <a:t>MAC ID filtering</a:t>
            </a:r>
          </a:p>
          <a:p>
            <a:r>
              <a:rPr lang="en-US" dirty="0"/>
              <a:t>Static client IP addressing</a:t>
            </a:r>
          </a:p>
          <a:p>
            <a:r>
              <a:rPr lang="en-US" dirty="0"/>
              <a:t>802.11 security (next slide)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5AD40-4CAF-4CAF-AAE6-0F92BB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D175-E3E6-4C17-A091-ADC007EB1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8578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B6B8F-3846-40D3-B8D9-7A700070A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09917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WEP</a:t>
            </a:r>
            <a:r>
              <a:rPr lang="en-US" dirty="0"/>
              <a:t> - very weak, deprecated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WPA</a:t>
            </a:r>
            <a:r>
              <a:rPr lang="en-US" dirty="0"/>
              <a:t> - better than WEP, still risky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WPA2 </a:t>
            </a:r>
            <a:r>
              <a:rPr lang="en-US" dirty="0"/>
              <a:t>- the de facto standard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WPA2 (TKIP) - risky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WPA2 (AES)</a:t>
            </a: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en-US" sz="2800" dirty="0"/>
              <a:t>WPA2-PSK vs WPA2-Enterprise (which uses EAP)</a:t>
            </a:r>
          </a:p>
          <a:p>
            <a:pPr marL="456915" lvl="1" indent="-456915">
              <a:buClr>
                <a:schemeClr val="tx1"/>
              </a:buClr>
            </a:pPr>
            <a:r>
              <a:rPr lang="en-US" sz="3398" dirty="0">
                <a:solidFill>
                  <a:schemeClr val="bg1"/>
                </a:solidFill>
              </a:rPr>
              <a:t>WPA3</a:t>
            </a:r>
            <a:r>
              <a:rPr lang="en-US" sz="3598" dirty="0">
                <a:solidFill>
                  <a:schemeClr val="bg1"/>
                </a:solidFill>
              </a:rPr>
              <a:t> </a:t>
            </a:r>
            <a:r>
              <a:rPr lang="en-US" sz="3398" dirty="0"/>
              <a:t>- improved general Wi-Fi encryption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sz="2800" dirty="0"/>
              <a:t>WPA3 - personal </a:t>
            </a:r>
            <a:br>
              <a:rPr lang="en-US" sz="2800" dirty="0"/>
            </a:br>
            <a:r>
              <a:rPr lang="en-US" sz="2800" dirty="0"/>
              <a:t>(uses Simultaneous Authentication of Equals (SAE) vs PSK)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sz="2800" dirty="0"/>
              <a:t>WPA3 - enterprise </a:t>
            </a:r>
            <a:br>
              <a:rPr lang="en-US" sz="2800" dirty="0"/>
            </a:br>
            <a:r>
              <a:rPr lang="en-US" sz="2800" dirty="0"/>
              <a:t>(targets large-scale Wi-Fi with optional 192-bit security)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5AD40-4CAF-4CAF-AAE6-0F92BB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D175-E3E6-4C17-A091-ADC007EB1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C088F1-688D-467C-9DAA-3F44AF9C8B5D}"/>
              </a:ext>
            </a:extLst>
          </p:cNvPr>
          <p:cNvGrpSpPr/>
          <p:nvPr/>
        </p:nvGrpSpPr>
        <p:grpSpPr>
          <a:xfrm>
            <a:off x="10567448" y="1740301"/>
            <a:ext cx="604049" cy="4242567"/>
            <a:chOff x="10123774" y="1675374"/>
            <a:chExt cx="604049" cy="424256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B3C93D7-6CB3-4B47-B865-484D53F8263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2514" y="1675374"/>
              <a:ext cx="0" cy="424256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3C69-4E10-4245-ABED-45EBDC66F692}"/>
                </a:ext>
              </a:extLst>
            </p:cNvPr>
            <p:cNvSpPr txBox="1"/>
            <p:nvPr/>
          </p:nvSpPr>
          <p:spPr>
            <a:xfrm rot="16200000">
              <a:off x="9364148" y="3376246"/>
              <a:ext cx="2123302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dirty="0">
                  <a:solidFill>
                    <a:srgbClr val="00B050"/>
                  </a:solidFill>
                </a:rPr>
                <a:t>Better 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4278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9459D-CE56-43FA-A1C3-3E7F939D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devices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0C89B-A87F-4D60-AA5A-D1BC91187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APs in standalone mode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544C03-C101-4C8E-9D2F-B14D0A1762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APs controlled by a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9C5F-6D07-4C1B-9B94-5C5026C1E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9E94E-07E2-4A9D-A988-A2645EA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937" y="2232977"/>
            <a:ext cx="4347116" cy="3429092"/>
          </a:xfrm>
          <a:prstGeom prst="rect">
            <a:avLst/>
          </a:prstGeom>
        </p:spPr>
      </p:pic>
      <p:pic>
        <p:nvPicPr>
          <p:cNvPr id="4098" name="Picture 2" descr="Ð ÐµÐ·ÑÐ»ÑÐ°Ñ Ñ Ð¸Ð·Ð¾Ð±ÑÐ°Ð¶ÐµÐ½Ð¸Ðµ Ð·Ð° access point">
            <a:extLst>
              <a:ext uri="{FF2B5EF4-FFF2-40B4-BE49-F238E27FC236}">
                <a16:creationId xmlns:a16="http://schemas.microsoft.com/office/drawing/2014/main" id="{C7A6DCC0-E8F3-4AA8-BA66-4B8D0D08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82" y="2695073"/>
            <a:ext cx="2010664" cy="15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 ÐµÐ·ÑÐ»ÑÐ°Ñ Ñ Ð¸Ð·Ð¾Ð±ÑÐ°Ð¶ÐµÐ½Ð¸Ðµ Ð·Ð° access point">
            <a:extLst>
              <a:ext uri="{FF2B5EF4-FFF2-40B4-BE49-F238E27FC236}">
                <a16:creationId xmlns:a16="http://schemas.microsoft.com/office/drawing/2014/main" id="{0234A173-EC44-4D2D-B096-6FD70499D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54" y="2193685"/>
            <a:ext cx="2470629" cy="247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94372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B338367-0DFE-4EFD-A6BD-880B5E81556E}"/>
              </a:ext>
            </a:extLst>
          </p:cNvPr>
          <p:cNvGrpSpPr/>
          <p:nvPr/>
        </p:nvGrpSpPr>
        <p:grpSpPr>
          <a:xfrm>
            <a:off x="5313501" y="1738925"/>
            <a:ext cx="2916147" cy="1079241"/>
            <a:chOff x="3961171" y="344755"/>
            <a:chExt cx="2916147" cy="110969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9F2C96D-2558-42FF-A319-4D600023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322" y="699756"/>
              <a:ext cx="630788" cy="75469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EC722-1415-4AE0-B771-39317B60356C}"/>
                </a:ext>
              </a:extLst>
            </p:cNvPr>
            <p:cNvSpPr txBox="1"/>
            <p:nvPr/>
          </p:nvSpPr>
          <p:spPr>
            <a:xfrm>
              <a:off x="3961171" y="344755"/>
              <a:ext cx="2916147" cy="47535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600" dirty="0">
                  <a:solidFill>
                    <a:schemeClr val="accent6">
                      <a:lumMod val="10000"/>
                    </a:schemeClr>
                  </a:solidFill>
                </a:rPr>
                <a:t>Corporate WEB and DNS Server</a:t>
              </a:r>
              <a:endParaRPr lang="bg-BG" sz="1600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B8A2C14-28BD-452D-86CE-32EC66A86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61" y="3790637"/>
            <a:ext cx="1064268" cy="690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29C83-5C83-407D-B3B4-69470B8A1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19" y="3734230"/>
            <a:ext cx="1347180" cy="690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CCAB7-7328-4E39-AC14-70FF5C1A5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78" y="3763708"/>
            <a:ext cx="959560" cy="6900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790547-DB5B-4797-AF70-F82B4EAC6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95" y="3817274"/>
            <a:ext cx="1461907" cy="69002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6C473C-8611-4250-BE0D-7CD451328A09}"/>
              </a:ext>
            </a:extLst>
          </p:cNvPr>
          <p:cNvCxnSpPr>
            <a:cxnSpLocks/>
          </p:cNvCxnSpPr>
          <p:nvPr/>
        </p:nvCxnSpPr>
        <p:spPr>
          <a:xfrm>
            <a:off x="2727210" y="4049508"/>
            <a:ext cx="1459470" cy="0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F2DE17-6A40-4D29-AB01-3289959B3519}"/>
              </a:ext>
            </a:extLst>
          </p:cNvPr>
          <p:cNvCxnSpPr>
            <a:cxnSpLocks/>
          </p:cNvCxnSpPr>
          <p:nvPr/>
        </p:nvCxnSpPr>
        <p:spPr>
          <a:xfrm>
            <a:off x="4760069" y="4037834"/>
            <a:ext cx="1752491" cy="11674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BE88FC-273D-4749-AB62-6BF73D5F5C19}"/>
              </a:ext>
            </a:extLst>
          </p:cNvPr>
          <p:cNvCxnSpPr>
            <a:cxnSpLocks/>
          </p:cNvCxnSpPr>
          <p:nvPr/>
        </p:nvCxnSpPr>
        <p:spPr>
          <a:xfrm flipV="1">
            <a:off x="7058660" y="4030469"/>
            <a:ext cx="3009900" cy="7365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270B5A-EA19-49A7-8776-3F0D3531EBE2}"/>
              </a:ext>
            </a:extLst>
          </p:cNvPr>
          <p:cNvGrpSpPr/>
          <p:nvPr/>
        </p:nvGrpSpPr>
        <p:grpSpPr>
          <a:xfrm>
            <a:off x="464557" y="5350804"/>
            <a:ext cx="632514" cy="1029523"/>
            <a:chOff x="1626491" y="4173588"/>
            <a:chExt cx="632514" cy="1029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2A7434-DEE0-42FE-9C3E-E4C52D3C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491" y="4427772"/>
              <a:ext cx="632514" cy="775339"/>
            </a:xfrm>
            <a:prstGeom prst="rect">
              <a:avLst/>
            </a:prstGeom>
          </p:spPr>
        </p:pic>
        <p:pic>
          <p:nvPicPr>
            <p:cNvPr id="1026" name="Picture 2" descr="Image result for wireless wave icon transparent">
              <a:extLst>
                <a:ext uri="{FF2B5EF4-FFF2-40B4-BE49-F238E27FC236}">
                  <a16:creationId xmlns:a16="http://schemas.microsoft.com/office/drawing/2014/main" id="{6BFA1265-A643-44E9-8B8C-CD6473D7D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169" y="4173588"/>
              <a:ext cx="443346" cy="30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087AB8-9252-437F-9C60-CB775652561C}"/>
              </a:ext>
            </a:extLst>
          </p:cNvPr>
          <p:cNvGrpSpPr/>
          <p:nvPr/>
        </p:nvGrpSpPr>
        <p:grpSpPr>
          <a:xfrm>
            <a:off x="3706900" y="5350803"/>
            <a:ext cx="814596" cy="1029524"/>
            <a:chOff x="3110539" y="4173587"/>
            <a:chExt cx="814596" cy="10295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D1EEE1-77B3-49EB-B406-1C505BDFD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539" y="4427773"/>
              <a:ext cx="814596" cy="775338"/>
            </a:xfrm>
            <a:prstGeom prst="rect">
              <a:avLst/>
            </a:prstGeom>
          </p:spPr>
        </p:pic>
        <p:pic>
          <p:nvPicPr>
            <p:cNvPr id="45" name="Picture 2" descr="Image result for wireless wave icon transparent">
              <a:extLst>
                <a:ext uri="{FF2B5EF4-FFF2-40B4-BE49-F238E27FC236}">
                  <a16:creationId xmlns:a16="http://schemas.microsoft.com/office/drawing/2014/main" id="{058DBE54-C974-42CD-B7AD-45459D7B6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646" y="4173587"/>
              <a:ext cx="443346" cy="30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BB3104-001C-4A24-9CA0-C3E91589EDE5}"/>
              </a:ext>
            </a:extLst>
          </p:cNvPr>
          <p:cNvCxnSpPr>
            <a:cxnSpLocks/>
          </p:cNvCxnSpPr>
          <p:nvPr/>
        </p:nvCxnSpPr>
        <p:spPr>
          <a:xfrm flipV="1">
            <a:off x="933238" y="4079240"/>
            <a:ext cx="1112903" cy="121734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D6329E-5C57-4AD5-8D16-C8D5E464D4CB}"/>
              </a:ext>
            </a:extLst>
          </p:cNvPr>
          <p:cNvCxnSpPr>
            <a:cxnSpLocks/>
          </p:cNvCxnSpPr>
          <p:nvPr/>
        </p:nvCxnSpPr>
        <p:spPr>
          <a:xfrm flipV="1">
            <a:off x="2826246" y="3966286"/>
            <a:ext cx="1310874" cy="11388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FC6D5C-5DEE-4CCF-BA86-C168C31F4E6D}"/>
              </a:ext>
            </a:extLst>
          </p:cNvPr>
          <p:cNvCxnSpPr>
            <a:cxnSpLocks/>
          </p:cNvCxnSpPr>
          <p:nvPr/>
        </p:nvCxnSpPr>
        <p:spPr>
          <a:xfrm>
            <a:off x="4760069" y="3932348"/>
            <a:ext cx="1636842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17126A-E746-4E77-858C-884EFF707582}"/>
              </a:ext>
            </a:extLst>
          </p:cNvPr>
          <p:cNvCxnSpPr>
            <a:cxnSpLocks/>
          </p:cNvCxnSpPr>
          <p:nvPr/>
        </p:nvCxnSpPr>
        <p:spPr>
          <a:xfrm>
            <a:off x="7130989" y="3932348"/>
            <a:ext cx="2886771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8921F0-17B5-4881-9F0B-96ABD3C04F71}"/>
              </a:ext>
            </a:extLst>
          </p:cNvPr>
          <p:cNvCxnSpPr>
            <a:cxnSpLocks/>
          </p:cNvCxnSpPr>
          <p:nvPr/>
        </p:nvCxnSpPr>
        <p:spPr>
          <a:xfrm>
            <a:off x="2795327" y="4156625"/>
            <a:ext cx="1180072" cy="1139959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CEBEC7-BC91-4D47-99D4-F9288B74A2D1}"/>
              </a:ext>
            </a:extLst>
          </p:cNvPr>
          <p:cNvCxnSpPr>
            <a:cxnSpLocks/>
          </p:cNvCxnSpPr>
          <p:nvPr/>
        </p:nvCxnSpPr>
        <p:spPr>
          <a:xfrm flipH="1" flipV="1">
            <a:off x="2803324" y="4127353"/>
            <a:ext cx="1310874" cy="15045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91F0B21-0A1A-46C1-B441-B8711CD63A34}"/>
              </a:ext>
            </a:extLst>
          </p:cNvPr>
          <p:cNvCxnSpPr>
            <a:cxnSpLocks/>
          </p:cNvCxnSpPr>
          <p:nvPr/>
        </p:nvCxnSpPr>
        <p:spPr>
          <a:xfrm flipH="1" flipV="1">
            <a:off x="4741233" y="4135647"/>
            <a:ext cx="1655678" cy="16646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632A50-FE51-430F-9A06-98DB12DB9654}"/>
              </a:ext>
            </a:extLst>
          </p:cNvPr>
          <p:cNvCxnSpPr>
            <a:cxnSpLocks/>
          </p:cNvCxnSpPr>
          <p:nvPr/>
        </p:nvCxnSpPr>
        <p:spPr>
          <a:xfrm flipH="1">
            <a:off x="7130989" y="4162284"/>
            <a:ext cx="2886771" cy="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258DC4-91C6-4414-A823-4DAEFDDF29FD}"/>
              </a:ext>
            </a:extLst>
          </p:cNvPr>
          <p:cNvCxnSpPr>
            <a:cxnSpLocks/>
          </p:cNvCxnSpPr>
          <p:nvPr/>
        </p:nvCxnSpPr>
        <p:spPr>
          <a:xfrm>
            <a:off x="6891086" y="2773680"/>
            <a:ext cx="0" cy="1086924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4ED51A1-EDEF-4638-BBA9-0161809806EF}"/>
              </a:ext>
            </a:extLst>
          </p:cNvPr>
          <p:cNvSpPr txBox="1"/>
          <p:nvPr/>
        </p:nvSpPr>
        <p:spPr>
          <a:xfrm>
            <a:off x="3897020" y="3610374"/>
            <a:ext cx="579353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g0/1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3831A7-F057-49D7-BCC3-ECBAAA2C8528}"/>
              </a:ext>
            </a:extLst>
          </p:cNvPr>
          <p:cNvSpPr txBox="1"/>
          <p:nvPr/>
        </p:nvSpPr>
        <p:spPr>
          <a:xfrm>
            <a:off x="4631391" y="3573980"/>
            <a:ext cx="579353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g0/2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385FB0-C48D-4C2D-BFDF-A2ADB4720E2E}"/>
              </a:ext>
            </a:extLst>
          </p:cNvPr>
          <p:cNvSpPr txBox="1"/>
          <p:nvPr/>
        </p:nvSpPr>
        <p:spPr>
          <a:xfrm>
            <a:off x="5764875" y="3555889"/>
            <a:ext cx="871421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ge1/0/25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226A96-69A8-4A11-9D64-1A866A5F3ECD}"/>
              </a:ext>
            </a:extLst>
          </p:cNvPr>
          <p:cNvSpPr txBox="1"/>
          <p:nvPr/>
        </p:nvSpPr>
        <p:spPr>
          <a:xfrm>
            <a:off x="7087268" y="3542090"/>
            <a:ext cx="871421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ge1/0/27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D31DD3-3378-4295-924C-B146572B2B6A}"/>
              </a:ext>
            </a:extLst>
          </p:cNvPr>
          <p:cNvSpPr txBox="1"/>
          <p:nvPr/>
        </p:nvSpPr>
        <p:spPr>
          <a:xfrm rot="16200000">
            <a:off x="6209532" y="3288348"/>
            <a:ext cx="871421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ge1/0/26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60503D-1F98-4AD3-B7F5-FFF861536A96}"/>
              </a:ext>
            </a:extLst>
          </p:cNvPr>
          <p:cNvSpPr txBox="1"/>
          <p:nvPr/>
        </p:nvSpPr>
        <p:spPr>
          <a:xfrm>
            <a:off x="414814" y="552584"/>
            <a:ext cx="3156982" cy="53973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VLAN 5 (guest): 10.5.5.0/24</a:t>
            </a:r>
            <a:endParaRPr lang="bg-BG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7D11DD-5535-4AED-8AA5-533E01DF95EA}"/>
              </a:ext>
            </a:extLst>
          </p:cNvPr>
          <p:cNvSpPr txBox="1"/>
          <p:nvPr/>
        </p:nvSpPr>
        <p:spPr>
          <a:xfrm>
            <a:off x="413221" y="1291548"/>
            <a:ext cx="3995673" cy="539736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VLAN 10 (corporate): 10.10.10.0/24</a:t>
            </a:r>
            <a:endParaRPr lang="bg-BG" sz="2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C49D93-B592-4F16-BA0D-C8E1FA5DC671}"/>
              </a:ext>
            </a:extLst>
          </p:cNvPr>
          <p:cNvGrpSpPr/>
          <p:nvPr/>
        </p:nvGrpSpPr>
        <p:grpSpPr>
          <a:xfrm>
            <a:off x="9221320" y="519579"/>
            <a:ext cx="2457135" cy="2095864"/>
            <a:chOff x="9301019" y="423561"/>
            <a:chExt cx="2457135" cy="2095864"/>
          </a:xfrm>
        </p:grpSpPr>
        <p:pic>
          <p:nvPicPr>
            <p:cNvPr id="12" name="Picture 2" descr="Image result for blue cloud icon">
              <a:extLst>
                <a:ext uri="{FF2B5EF4-FFF2-40B4-BE49-F238E27FC236}">
                  <a16:creationId xmlns:a16="http://schemas.microsoft.com/office/drawing/2014/main" id="{D9795A58-C3F3-4829-AB61-FF9B678B3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019" y="423561"/>
              <a:ext cx="2457135" cy="209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0629E9-436D-4A1F-AB1A-80211691D8CD}"/>
                </a:ext>
              </a:extLst>
            </p:cNvPr>
            <p:cNvSpPr txBox="1"/>
            <p:nvPr/>
          </p:nvSpPr>
          <p:spPr>
            <a:xfrm>
              <a:off x="9856259" y="1038858"/>
              <a:ext cx="1304039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dirty="0"/>
                <a:t>Internet</a:t>
              </a:r>
              <a:endParaRPr lang="bg-BG" sz="2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0CA52CD-0336-40EF-BFD1-FADE8C1139D8}"/>
              </a:ext>
            </a:extLst>
          </p:cNvPr>
          <p:cNvCxnSpPr>
            <a:cxnSpLocks/>
          </p:cNvCxnSpPr>
          <p:nvPr/>
        </p:nvCxnSpPr>
        <p:spPr>
          <a:xfrm flipV="1">
            <a:off x="10311654" y="1970082"/>
            <a:ext cx="0" cy="1820560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1C3EAD-85BC-4AB9-905B-4BE9F51A935F}"/>
              </a:ext>
            </a:extLst>
          </p:cNvPr>
          <p:cNvCxnSpPr>
            <a:cxnSpLocks/>
          </p:cNvCxnSpPr>
          <p:nvPr/>
        </p:nvCxnSpPr>
        <p:spPr>
          <a:xfrm flipV="1">
            <a:off x="10196946" y="2026920"/>
            <a:ext cx="0" cy="1763718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885AE0-E6F2-4B51-8F24-357A1C65F03A}"/>
              </a:ext>
            </a:extLst>
          </p:cNvPr>
          <p:cNvCxnSpPr>
            <a:cxnSpLocks/>
          </p:cNvCxnSpPr>
          <p:nvPr/>
        </p:nvCxnSpPr>
        <p:spPr>
          <a:xfrm>
            <a:off x="10416368" y="2040854"/>
            <a:ext cx="0" cy="177642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A9A220-2DC2-4CC2-9D26-F018F75D9610}"/>
              </a:ext>
            </a:extLst>
          </p:cNvPr>
          <p:cNvCxnSpPr>
            <a:cxnSpLocks/>
          </p:cNvCxnSpPr>
          <p:nvPr/>
        </p:nvCxnSpPr>
        <p:spPr>
          <a:xfrm flipV="1">
            <a:off x="6771574" y="2740668"/>
            <a:ext cx="1" cy="1148072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6C3F0B9-530F-4453-8216-F5D4F34D0E05}"/>
              </a:ext>
            </a:extLst>
          </p:cNvPr>
          <p:cNvSpPr txBox="1"/>
          <p:nvPr/>
        </p:nvSpPr>
        <p:spPr>
          <a:xfrm rot="16200000">
            <a:off x="10287173" y="3241084"/>
            <a:ext cx="764660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fe0/0/0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3A57BB-4B0F-4969-945B-F841621B3A66}"/>
              </a:ext>
            </a:extLst>
          </p:cNvPr>
          <p:cNvSpPr txBox="1"/>
          <p:nvPr/>
        </p:nvSpPr>
        <p:spPr>
          <a:xfrm>
            <a:off x="9423154" y="3570298"/>
            <a:ext cx="764660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fe0/0/1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AAA7B1-6DFC-4C86-B8D7-B67FF27F08BB}"/>
              </a:ext>
            </a:extLst>
          </p:cNvPr>
          <p:cNvGrpSpPr/>
          <p:nvPr/>
        </p:nvGrpSpPr>
        <p:grpSpPr>
          <a:xfrm>
            <a:off x="2644180" y="2701865"/>
            <a:ext cx="1710881" cy="981839"/>
            <a:chOff x="2644180" y="2701865"/>
            <a:chExt cx="1710881" cy="981839"/>
          </a:xfrm>
        </p:grpSpPr>
        <p:pic>
          <p:nvPicPr>
            <p:cNvPr id="58" name="Picture 2" descr="Image result for wifi icon">
              <a:extLst>
                <a:ext uri="{FF2B5EF4-FFF2-40B4-BE49-F238E27FC236}">
                  <a16:creationId xmlns:a16="http://schemas.microsoft.com/office/drawing/2014/main" id="{A2D8C533-6904-43CA-BB93-24DD35838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298" y="3267552"/>
              <a:ext cx="416152" cy="416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ADAA9B-C6AC-4BBF-8B3E-489AB3DC40B9}"/>
                </a:ext>
              </a:extLst>
            </p:cNvPr>
            <p:cNvSpPr txBox="1"/>
            <p:nvPr/>
          </p:nvSpPr>
          <p:spPr>
            <a:xfrm>
              <a:off x="2644180" y="2701865"/>
              <a:ext cx="1710881" cy="6802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accent2"/>
                  </a:solidFill>
                </a:rPr>
                <a:t>SSID: </a:t>
              </a:r>
            </a:p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accent2"/>
                  </a:solidFill>
                </a:rPr>
                <a:t>NetFund-Corporate</a:t>
              </a:r>
              <a:endParaRPr lang="bg-BG" sz="1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9BA9DF-9992-4EDB-8E03-C6605BE2B4A9}"/>
              </a:ext>
            </a:extLst>
          </p:cNvPr>
          <p:cNvGrpSpPr/>
          <p:nvPr/>
        </p:nvGrpSpPr>
        <p:grpSpPr>
          <a:xfrm>
            <a:off x="1135553" y="2718080"/>
            <a:ext cx="1403553" cy="959099"/>
            <a:chOff x="1175026" y="2721250"/>
            <a:chExt cx="1403553" cy="9590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62F4E3-3575-486C-AD45-2746A273387B}"/>
                </a:ext>
              </a:extLst>
            </p:cNvPr>
            <p:cNvSpPr txBox="1"/>
            <p:nvPr/>
          </p:nvSpPr>
          <p:spPr>
            <a:xfrm>
              <a:off x="1175026" y="2721250"/>
              <a:ext cx="1403553" cy="6802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1"/>
                  </a:solidFill>
                </a:rPr>
                <a:t>SSID: </a:t>
              </a:r>
            </a:p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1"/>
                  </a:solidFill>
                </a:rPr>
                <a:t>NetFund-Guest</a:t>
              </a:r>
              <a:endParaRPr lang="bg-BG" sz="1400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0E5090-13C1-4542-8023-6045C528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610" y="3299882"/>
              <a:ext cx="434162" cy="380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4317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2648927"/>
      </p:ext>
    </p:extLst>
  </p:cSld>
  <p:clrMapOvr>
    <a:masterClrMapping/>
  </p:clrMapOvr>
  <p:transition spd="slow" advClick="0" advTm="500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4918359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Authentication with 802.1X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Wireless networking concepts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Demonstration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Authentication with 802.1X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Wireless networking concepts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Demonstration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5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1942" y="1179586"/>
            <a:ext cx="8693332" cy="54885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Education, Profession and Job for Software Developers</a:t>
            </a:r>
          </a:p>
          <a:p>
            <a:pPr lvl="1"/>
            <a:r>
              <a:rPr lang="en-US" sz="2999" noProof="1">
                <a:hlinkClick r:id="rId3"/>
              </a:rPr>
              <a:t>softuni.bg</a:t>
            </a:r>
            <a:r>
              <a:rPr lang="en-US" sz="2999" noProof="1"/>
              <a:t>, </a:t>
            </a:r>
            <a:r>
              <a:rPr lang="en-US" sz="2799" dirty="0">
                <a:hlinkClick r:id="rId4"/>
              </a:rPr>
              <a:t>about.softuni.bg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/>
            <a:r>
              <a:rPr lang="en-US" sz="2999" noProof="1">
                <a:hlinkClick r:id="rId5"/>
              </a:rPr>
              <a:t>softuni.foundation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lvl="1"/>
            <a:r>
              <a:rPr lang="en-US" sz="2999" noProof="1">
                <a:hlinkClick r:id="rId6"/>
              </a:rPr>
              <a:t>facebook.com/SoftwareUniversity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lvl="1"/>
            <a:r>
              <a:rPr lang="en-US" sz="2999" dirty="0">
                <a:hlinkClick r:id="rId7"/>
              </a:rPr>
              <a:t>forum.softuni.bg</a:t>
            </a:r>
            <a:endParaRPr lang="en-US" sz="2999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Authentication with 802.1X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1968"/>
      </p:ext>
    </p:extLst>
  </p:cSld>
  <p:clrMapOvr>
    <a:masterClrMapping/>
  </p:clrMapOvr>
  <p:transition spd="slow" advClick="0" advTm="5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59597C-D7C3-4267-974F-4CEAA9377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929457" cy="5201066"/>
          </a:xfrm>
        </p:spPr>
        <p:txBody>
          <a:bodyPr/>
          <a:lstStyle/>
          <a:p>
            <a:r>
              <a:rPr lang="en-US" dirty="0"/>
              <a:t>AAA: Authentication, Authorization and Accounting</a:t>
            </a:r>
          </a:p>
          <a:p>
            <a:pPr marL="800100" lvl="2" indent="-303213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Authentication</a:t>
            </a:r>
            <a:r>
              <a:rPr lang="en-US" dirty="0"/>
              <a:t> – “Who are you? Prove it!”</a:t>
            </a:r>
          </a:p>
          <a:p>
            <a:pPr marL="800100" lvl="2" indent="-303213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Authorization</a:t>
            </a:r>
            <a:r>
              <a:rPr lang="en-US" dirty="0"/>
              <a:t> – “This is where you have access and where you do not”</a:t>
            </a:r>
          </a:p>
          <a:p>
            <a:pPr marL="800100" lvl="2" indent="-303213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Accounting</a:t>
            </a:r>
            <a:r>
              <a:rPr lang="en-US" dirty="0"/>
              <a:t> – “I am recording all (un)successful login attempts” </a:t>
            </a:r>
          </a:p>
          <a:p>
            <a:r>
              <a:rPr lang="en-US" dirty="0"/>
              <a:t>Often a single server plays the three roles but can be multiple </a:t>
            </a:r>
            <a:br>
              <a:rPr lang="en-US" dirty="0"/>
            </a:br>
            <a:r>
              <a:rPr lang="en-US" dirty="0"/>
              <a:t>servers as well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3716B9-A33D-4566-9B1B-FEC61257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EB68-2A2C-4871-9BF2-C4FBF8BE2E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58605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F2B30B-F544-4E08-9307-1DD7B8AD1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IEEE 802.1X</a:t>
            </a:r>
            <a:r>
              <a:rPr lang="en-US" dirty="0"/>
              <a:t> is an IEEE Standard for Port-based Network Access Control (PNAC)</a:t>
            </a:r>
          </a:p>
          <a:p>
            <a:r>
              <a:rPr lang="en-US" dirty="0"/>
              <a:t>Part of the IEEE 802.1 group of networking protocols</a:t>
            </a:r>
          </a:p>
          <a:p>
            <a:r>
              <a:rPr lang="en-US" dirty="0"/>
              <a:t>Provides authentication mechanism to devices asking to attach to a LAN or a WLAN</a:t>
            </a:r>
          </a:p>
          <a:p>
            <a:r>
              <a:rPr lang="en-US" dirty="0"/>
              <a:t>Uses Extensible Authentication Protocol (EAP) over LAN – </a:t>
            </a:r>
            <a:br>
              <a:rPr lang="en-US" dirty="0"/>
            </a:br>
            <a:r>
              <a:rPr lang="en-US" dirty="0"/>
              <a:t>known as EAPOL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24307-C709-4C85-B6FB-F55FFC16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D2A17-9695-4FE2-BCAD-DCEED89F62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42012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D5995-53D4-4F83-894D-6A02D9FC2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ts val="4000"/>
              </a:lnSpc>
              <a:buClr>
                <a:schemeClr val="tx1"/>
              </a:buClr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Supplicant</a:t>
            </a:r>
            <a:r>
              <a:rPr lang="en-US" dirty="0"/>
              <a:t> - the end device requesting access</a:t>
            </a:r>
          </a:p>
          <a:p>
            <a:pPr marL="446088" indent="-446088">
              <a:lnSpc>
                <a:spcPts val="4000"/>
              </a:lnSpc>
              <a:buClr>
                <a:schemeClr val="tx1"/>
              </a:buClr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Authenticator</a:t>
            </a:r>
            <a:r>
              <a:rPr lang="en-US" dirty="0"/>
              <a:t> – usually a switch or AP which is to provide </a:t>
            </a:r>
            <a:br>
              <a:rPr lang="en-US" dirty="0"/>
            </a:br>
            <a:r>
              <a:rPr lang="en-US" dirty="0"/>
              <a:t>access</a:t>
            </a:r>
          </a:p>
          <a:p>
            <a:pPr marL="446088" indent="-446088">
              <a:lnSpc>
                <a:spcPts val="4000"/>
              </a:lnSpc>
              <a:buClr>
                <a:schemeClr val="tx1"/>
              </a:buClr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Authentication Server</a:t>
            </a:r>
            <a:r>
              <a:rPr lang="en-US" dirty="0"/>
              <a:t>  - the device which makes the decision </a:t>
            </a:r>
            <a:br>
              <a:rPr lang="en-US" dirty="0"/>
            </a:br>
            <a:r>
              <a:rPr lang="en-US" dirty="0"/>
              <a:t>(grant/deny access)</a:t>
            </a:r>
            <a:br>
              <a:rPr lang="en-US" dirty="0"/>
            </a:br>
            <a:r>
              <a:rPr lang="en-US" dirty="0"/>
              <a:t>Usually RADIUS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9A3DF-A59B-4843-8464-442A5C27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participants in 802.1X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68949-341C-4ED5-A12B-4CD4283807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03704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F67C-AD61-42FC-9BE0-A6E87E22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AA294-BF92-4425-8F6B-414530294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828800"/>
            <a:ext cx="8305800" cy="415822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69072009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7B7209-C7AB-4100-9DB5-454B845C5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switches and access points do not need to know how to</a:t>
            </a:r>
            <a:br>
              <a:rPr lang="en-US" dirty="0"/>
            </a:br>
            <a:r>
              <a:rPr lang="en-US" dirty="0"/>
              <a:t>authenticate the client</a:t>
            </a:r>
          </a:p>
          <a:p>
            <a:r>
              <a:rPr lang="en-US" dirty="0"/>
              <a:t>They (authenticators) simply pass the authentication </a:t>
            </a:r>
            <a:br>
              <a:rPr lang="en-US" dirty="0"/>
            </a:br>
            <a:r>
              <a:rPr lang="en-US" dirty="0"/>
              <a:t>information between the client and the authentication server</a:t>
            </a:r>
          </a:p>
          <a:p>
            <a:r>
              <a:rPr lang="en-US" dirty="0"/>
              <a:t>That is why it is easier for 802.1X to support many </a:t>
            </a:r>
            <a:br>
              <a:rPr lang="en-US" dirty="0"/>
            </a:br>
            <a:r>
              <a:rPr lang="en-US" dirty="0"/>
              <a:t>authentication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64ACB-BEEB-44E1-BB81-3B233596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802.1X?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EB9FE-7E1F-47AE-9DE8-CD87A16EB8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05133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2E28C9-E484-49AF-88E4-77EA9C4AE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802.1x uses EAP to facilitate the communications between the participants </a:t>
            </a:r>
          </a:p>
          <a:p>
            <a:r>
              <a:rPr lang="en-US" dirty="0"/>
              <a:t>Common EAP authentication types:</a:t>
            </a:r>
          </a:p>
          <a:p>
            <a:pPr marL="855663" lvl="1" indent="-379413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EAP-MD5</a:t>
            </a:r>
            <a:r>
              <a:rPr lang="en-US" sz="2800" dirty="0"/>
              <a:t> - minimal security, one-way authentication</a:t>
            </a:r>
          </a:p>
          <a:p>
            <a:pPr marL="855663" lvl="1" indent="-379413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EAP-TLS</a:t>
            </a:r>
            <a:r>
              <a:rPr lang="en-US" sz="2800" dirty="0"/>
              <a:t> - mutual authentication, secure but no very easy to adopt</a:t>
            </a:r>
          </a:p>
          <a:p>
            <a:pPr marL="855663" lvl="1" indent="-379413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EAP-TTLS</a:t>
            </a:r>
            <a:r>
              <a:rPr lang="en-US" sz="2800" dirty="0"/>
              <a:t> - mutual authentication (optional client certificate) </a:t>
            </a:r>
          </a:p>
          <a:p>
            <a:pPr marL="855663" lvl="1" indent="-379413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EAP-PEAP</a:t>
            </a:r>
            <a:r>
              <a:rPr lang="en-US" sz="2800" dirty="0"/>
              <a:t> - most popular method, has an “outer” and “inner” methods, </a:t>
            </a:r>
            <a:br>
              <a:rPr lang="en-US" sz="2800" dirty="0"/>
            </a:br>
            <a:r>
              <a:rPr lang="en-US" sz="2800" dirty="0"/>
              <a:t>developed by Cisco, Microsoft and RSA Security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163E75-E929-4EB4-8515-9AA889D3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802.1X and EAP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D79BF-6CE8-4FEA-8879-07793E35FD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73346"/>
      </p:ext>
    </p:extLst>
  </p:cSld>
  <p:clrMapOvr>
    <a:masterClrMapping/>
  </p:clrMapOvr>
  <p:transition spd="slow" advClick="0" advTm="5000">
    <p:push dir="u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aruba_title-library_16x9">
  <a:themeElements>
    <a:clrScheme name="Aruba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FF8300"/>
      </a:accent1>
      <a:accent2>
        <a:srgbClr val="004876"/>
      </a:accent2>
      <a:accent3>
        <a:srgbClr val="9FD4C9"/>
      </a:accent3>
      <a:accent4>
        <a:srgbClr val="646569"/>
      </a:accent4>
      <a:accent5>
        <a:srgbClr val="D5D654"/>
      </a:accent5>
      <a:accent6>
        <a:srgbClr val="008375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69|130">
      <a:srgbClr val="00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Aruba_16x9_Master-Template_011516" id="{98F542C7-6BD9-C440-BB04-DFFACAD10EEE}" vid="{5FA0B7F9-07F1-6042-A5FD-7637741C5961}"/>
    </a:ext>
  </a:extLst>
</a:theme>
</file>

<file path=ppt/theme/theme3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19304</TotalTime>
  <Words>789</Words>
  <Application>Microsoft Office PowerPoint</Application>
  <PresentationFormat>Широк екран</PresentationFormat>
  <Paragraphs>189</Paragraphs>
  <Slides>24</Slides>
  <Notes>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Заглавия на слайдовете</vt:lpstr>
      </vt:variant>
      <vt:variant>
        <vt:i4>24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1_SoftUni3_1</vt:lpstr>
      <vt:lpstr>aruba_title-library_16x9</vt:lpstr>
      <vt:lpstr>2_SoftUni3_1</vt:lpstr>
      <vt:lpstr>Authentication with 802.1X. Wireless networking concepts</vt:lpstr>
      <vt:lpstr>Table of Contents</vt:lpstr>
      <vt:lpstr>Презентация на PowerPoint</vt:lpstr>
      <vt:lpstr>AAA</vt:lpstr>
      <vt:lpstr>802.1X</vt:lpstr>
      <vt:lpstr>The participants in 802.1X</vt:lpstr>
      <vt:lpstr>802.1X</vt:lpstr>
      <vt:lpstr>Why 802.1X?</vt:lpstr>
      <vt:lpstr>802.1X and EAP</vt:lpstr>
      <vt:lpstr>Network Access Protection</vt:lpstr>
      <vt:lpstr>Презентация на PowerPoint</vt:lpstr>
      <vt:lpstr>Cable vs Wireless?</vt:lpstr>
      <vt:lpstr>802.11 standards</vt:lpstr>
      <vt:lpstr>SSID</vt:lpstr>
      <vt:lpstr>Wireless security</vt:lpstr>
      <vt:lpstr>802.11 security</vt:lpstr>
      <vt:lpstr>Wireless devices management</vt:lpstr>
      <vt:lpstr>Презентация на PowerPoint</vt:lpstr>
      <vt:lpstr>Презентация на PowerPoint</vt:lpstr>
      <vt:lpstr>Summary</vt:lpstr>
      <vt:lpstr>Презентация на PowerPoint</vt:lpstr>
      <vt:lpstr>SoftUni Diamond Partners</vt:lpstr>
      <vt:lpstr>Educational Partners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Radoslav Molov</cp:lastModifiedBy>
  <cp:revision>738</cp:revision>
  <dcterms:created xsi:type="dcterms:W3CDTF">2018-05-23T13:08:44Z</dcterms:created>
  <dcterms:modified xsi:type="dcterms:W3CDTF">2022-06-24T11:56:45Z</dcterms:modified>
</cp:coreProperties>
</file>